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3" r:id="rId8"/>
  </p:sldMasterIdLst>
  <p:notesMasterIdLst>
    <p:notesMasterId r:id="rId138"/>
  </p:notesMasterIdLst>
  <p:handoutMasterIdLst>
    <p:handoutMasterId r:id="rId139"/>
  </p:handoutMasterIdLst>
  <p:sldIdLst>
    <p:sldId id="854" r:id="rId9"/>
    <p:sldId id="933" r:id="rId10"/>
    <p:sldId id="824" r:id="rId11"/>
    <p:sldId id="826" r:id="rId12"/>
    <p:sldId id="935" r:id="rId13"/>
    <p:sldId id="981" r:id="rId14"/>
    <p:sldId id="994" r:id="rId15"/>
    <p:sldId id="995" r:id="rId16"/>
    <p:sldId id="954" r:id="rId17"/>
    <p:sldId id="963" r:id="rId18"/>
    <p:sldId id="964" r:id="rId19"/>
    <p:sldId id="344" r:id="rId20"/>
    <p:sldId id="971" r:id="rId21"/>
    <p:sldId id="350" r:id="rId22"/>
    <p:sldId id="351" r:id="rId23"/>
    <p:sldId id="985" r:id="rId24"/>
    <p:sldId id="352" r:id="rId25"/>
    <p:sldId id="986" r:id="rId26"/>
    <p:sldId id="1013" r:id="rId27"/>
    <p:sldId id="353" r:id="rId28"/>
    <p:sldId id="354" r:id="rId29"/>
    <p:sldId id="355" r:id="rId30"/>
    <p:sldId id="982" r:id="rId31"/>
    <p:sldId id="983" r:id="rId32"/>
    <p:sldId id="984" r:id="rId33"/>
    <p:sldId id="987" r:id="rId34"/>
    <p:sldId id="359" r:id="rId35"/>
    <p:sldId id="360" r:id="rId36"/>
    <p:sldId id="361" r:id="rId37"/>
    <p:sldId id="362" r:id="rId38"/>
    <p:sldId id="988" r:id="rId39"/>
    <p:sldId id="922" r:id="rId40"/>
    <p:sldId id="336" r:id="rId41"/>
    <p:sldId id="989" r:id="rId42"/>
    <p:sldId id="996" r:id="rId43"/>
    <p:sldId id="340" r:id="rId44"/>
    <p:sldId id="380" r:id="rId45"/>
    <p:sldId id="381" r:id="rId46"/>
    <p:sldId id="990" r:id="rId47"/>
    <p:sldId id="991" r:id="rId48"/>
    <p:sldId id="356" r:id="rId49"/>
    <p:sldId id="357" r:id="rId50"/>
    <p:sldId id="992" r:id="rId51"/>
    <p:sldId id="993" r:id="rId52"/>
    <p:sldId id="980" r:id="rId53"/>
    <p:sldId id="997" r:id="rId54"/>
    <p:sldId id="358" r:id="rId55"/>
    <p:sldId id="998" r:id="rId56"/>
    <p:sldId id="345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1001" r:id="rId67"/>
    <p:sldId id="999" r:id="rId68"/>
    <p:sldId id="364" r:id="rId69"/>
    <p:sldId id="366" r:id="rId70"/>
    <p:sldId id="1000" r:id="rId71"/>
    <p:sldId id="365" r:id="rId72"/>
    <p:sldId id="367" r:id="rId73"/>
    <p:sldId id="404" r:id="rId74"/>
    <p:sldId id="1002" r:id="rId75"/>
    <p:sldId id="1003" r:id="rId76"/>
    <p:sldId id="563" r:id="rId77"/>
    <p:sldId id="564" r:id="rId78"/>
    <p:sldId id="565" r:id="rId79"/>
    <p:sldId id="566" r:id="rId80"/>
    <p:sldId id="567" r:id="rId81"/>
    <p:sldId id="568" r:id="rId82"/>
    <p:sldId id="440" r:id="rId83"/>
    <p:sldId id="447" r:id="rId84"/>
    <p:sldId id="448" r:id="rId85"/>
    <p:sldId id="449" r:id="rId86"/>
    <p:sldId id="1005" r:id="rId87"/>
    <p:sldId id="1008" r:id="rId88"/>
    <p:sldId id="1010" r:id="rId89"/>
    <p:sldId id="1009" r:id="rId90"/>
    <p:sldId id="403" r:id="rId91"/>
    <p:sldId id="1006" r:id="rId92"/>
    <p:sldId id="1011" r:id="rId93"/>
    <p:sldId id="1014" r:id="rId94"/>
    <p:sldId id="1019" r:id="rId95"/>
    <p:sldId id="370" r:id="rId96"/>
    <p:sldId id="1015" r:id="rId97"/>
    <p:sldId id="1017" r:id="rId98"/>
    <p:sldId id="1018" r:id="rId99"/>
    <p:sldId id="1020" r:id="rId100"/>
    <p:sldId id="371" r:id="rId101"/>
    <p:sldId id="40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1021" r:id="rId110"/>
    <p:sldId id="1022" r:id="rId111"/>
    <p:sldId id="382" r:id="rId112"/>
    <p:sldId id="383" r:id="rId113"/>
    <p:sldId id="384" r:id="rId114"/>
    <p:sldId id="385" r:id="rId115"/>
    <p:sldId id="386" r:id="rId116"/>
    <p:sldId id="387" r:id="rId117"/>
    <p:sldId id="979" r:id="rId118"/>
    <p:sldId id="1007" r:id="rId119"/>
    <p:sldId id="978" r:id="rId120"/>
    <p:sldId id="936" r:id="rId121"/>
    <p:sldId id="937" r:id="rId122"/>
    <p:sldId id="938" r:id="rId123"/>
    <p:sldId id="940" r:id="rId124"/>
    <p:sldId id="941" r:id="rId125"/>
    <p:sldId id="939" r:id="rId126"/>
    <p:sldId id="942" r:id="rId127"/>
    <p:sldId id="943" r:id="rId128"/>
    <p:sldId id="944" r:id="rId129"/>
    <p:sldId id="859" r:id="rId130"/>
    <p:sldId id="860" r:id="rId131"/>
    <p:sldId id="945" r:id="rId132"/>
    <p:sldId id="973" r:id="rId133"/>
    <p:sldId id="974" r:id="rId134"/>
    <p:sldId id="975" r:id="rId135"/>
    <p:sldId id="976" r:id="rId136"/>
    <p:sldId id="977" r:id="rId13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10"/>
    <p:restoredTop sz="96793"/>
  </p:normalViewPr>
  <p:slideViewPr>
    <p:cSldViewPr snapToObjects="1">
      <p:cViewPr varScale="1">
        <p:scale>
          <a:sx n="215" d="100"/>
          <a:sy n="215" d="100"/>
        </p:scale>
        <p:origin x="43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slide" Target="slides/slide126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6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12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01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283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55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8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56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35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872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186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35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13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19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3328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388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341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93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01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681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19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0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300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887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757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1768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323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0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4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672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407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2391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202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077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043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946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354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3619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77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2260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617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7604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380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784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364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361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42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29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3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4465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95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0344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24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1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218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073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7524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8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038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9911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69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370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3476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140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8564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505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8684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3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5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4" r:id="rId1"/>
    <p:sldLayoutId id="2147493655" r:id="rId2"/>
    <p:sldLayoutId id="2147493656" r:id="rId3"/>
    <p:sldLayoutId id="2147493657" r:id="rId4"/>
    <p:sldLayoutId id="2147493658" r:id="rId5"/>
    <p:sldLayoutId id="2147493659" r:id="rId6"/>
    <p:sldLayoutId id="2147493660" r:id="rId7"/>
    <p:sldLayoutId id="2147493661" r:id="rId8"/>
    <p:sldLayoutId id="2147493662" r:id="rId9"/>
    <p:sldLayoutId id="2147493663" r:id="rId10"/>
    <p:sldLayoutId id="2147493664" r:id="rId11"/>
    <p:sldLayoutId id="214749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64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en.wikipedia.org/wiki/SNOBO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(Completed)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0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4132260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84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51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0022300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14737883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9332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0252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155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48212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7F7AA-46EF-1E40-80D2-72C6CDEEA7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50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6600" dirty="0"/>
              <a:t>Backup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09E94-AE8A-9E41-A320-D4B3B580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12100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20346"/>
            <a:ext cx="8839200" cy="1808804"/>
          </a:xfrm>
        </p:spPr>
        <p:txBody>
          <a:bodyPr/>
          <a:lstStyle/>
          <a:p>
            <a:r>
              <a:rPr lang="en-US" sz="1200" dirty="0"/>
              <a:t>The easiest way to think about this is ...</a:t>
            </a:r>
          </a:p>
          <a:p>
            <a:pPr lvl="1"/>
            <a:r>
              <a:rPr lang="en-US" sz="1100" dirty="0"/>
              <a:t>Do a “normal” JOIN that produces all of the pairs of matching rows.</a:t>
            </a:r>
          </a:p>
          <a:p>
            <a:pPr lvl="1"/>
            <a:r>
              <a:rPr lang="en-US" sz="1100" dirty="0"/>
              <a:t>There MAY be some some rows in A that did not match anything.</a:t>
            </a:r>
          </a:p>
          <a:p>
            <a:pPr lvl="1"/>
            <a:r>
              <a:rPr lang="en-US" sz="1100" dirty="0"/>
              <a:t>For each of those rows,</a:t>
            </a:r>
          </a:p>
          <a:p>
            <a:pPr lvl="2"/>
            <a:r>
              <a:rPr lang="en-US" sz="1050" dirty="0"/>
              <a:t>Put one row in the JOIN result</a:t>
            </a:r>
          </a:p>
          <a:p>
            <a:pPr lvl="2"/>
            <a:r>
              <a:rPr lang="en-US" sz="1050" dirty="0"/>
              <a:t>That has the column values from A and NULL values for the columns from B.</a:t>
            </a:r>
          </a:p>
          <a:p>
            <a:r>
              <a:rPr lang="en-US" sz="1200" dirty="0"/>
              <a:t>Right JOIN is exactly the same, except swap the logic for A and B.</a:t>
            </a:r>
          </a:p>
          <a:p>
            <a:r>
              <a:rPr lang="en-US" sz="1200" dirty="0"/>
              <a:t>A FULL OUTER JOIN is the UNION of a left join and a right join. Some SQL engines do not support it and you must</a:t>
            </a:r>
            <a:br>
              <a:rPr lang="en-US" sz="1200" dirty="0"/>
            </a:br>
            <a:r>
              <a:rPr lang="en-US" sz="1200" dirty="0"/>
              <a:t>explicitly do the left, right and union.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C8D2C-8194-454D-A46E-57B0E577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06066"/>
            <a:ext cx="2234694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C485B-17DC-0943-BC71-7D864758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53215"/>
            <a:ext cx="3836862" cy="215823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4D53465-A2FE-4A41-B34B-2A9590FE538A}"/>
              </a:ext>
            </a:extLst>
          </p:cNvPr>
          <p:cNvSpPr/>
          <p:nvPr/>
        </p:nvSpPr>
        <p:spPr>
          <a:xfrm>
            <a:off x="2831847" y="769296"/>
            <a:ext cx="1752600" cy="76200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3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1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6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1331918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640465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8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176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44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232682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Last Lecture</a:t>
            </a: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29122707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4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8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2712024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0164594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428899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Harry Potter Character Information Application (Reminder)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16443-5BDF-3C48-803A-59179B7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28950"/>
            <a:ext cx="8839200" cy="1600200"/>
          </a:xfrm>
        </p:spPr>
        <p:txBody>
          <a:bodyPr/>
          <a:lstStyle/>
          <a:p>
            <a:r>
              <a:rPr lang="en-US" sz="1400" dirty="0"/>
              <a:t>I downloaded the Harry Potter character set CSV file.</a:t>
            </a:r>
          </a:p>
          <a:p>
            <a:r>
              <a:rPr lang="en-US" sz="1400" dirty="0"/>
              <a:t>I had two cleanup problems.</a:t>
            </a:r>
          </a:p>
          <a:p>
            <a:pPr lvl="1"/>
            <a:r>
              <a:rPr lang="en-US" sz="1200" dirty="0"/>
              <a:t>The file contains some weird characters in strings, e.g. “</a:t>
            </a: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lvl="1"/>
            <a:r>
              <a:rPr lang="en-US" sz="1200" dirty="0"/>
              <a:t>There is a one-to-many relationship in columns marked with delimiters, e.g.</a:t>
            </a:r>
            <a:br>
              <a:rPr lang="en-US" sz="1200" dirty="0"/>
            </a:b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r>
              <a:rPr lang="en-US" sz="1400" dirty="0"/>
              <a:t>I wrote a little Extract-Transform-Load (ETL) process.</a:t>
            </a:r>
            <a:br>
              <a:rPr lang="en-US" sz="1400" dirty="0"/>
            </a:br>
            <a:r>
              <a:rPr lang="en-US" sz="1400" dirty="0"/>
              <a:t>We will cover ETL in Module IV in the final part of the semester.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23AFF-94A7-D143-BAF8-41660C6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79B9-0CF4-B24D-B25E-67FFD19683C2}"/>
              </a:ext>
            </a:extLst>
          </p:cNvPr>
          <p:cNvSpPr txBox="1"/>
          <p:nvPr/>
        </p:nvSpPr>
        <p:spPr>
          <a:xfrm>
            <a:off x="6427833" y="3840804"/>
            <a:ext cx="241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next steps are to clean</a:t>
            </a:r>
            <a:br>
              <a:rPr lang="en-US" sz="1600" dirty="0"/>
            </a:br>
            <a:r>
              <a:rPr lang="en-US" sz="1600" dirty="0"/>
              <a:t>up the data in the RDB.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E4741-4262-824D-8F67-0FC2CF2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9891"/>
            <a:ext cx="6096000" cy="25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highlight composition before completing coverage of the operations?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next core relational operator most people consider is JOIN.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7" y="786988"/>
            <a:ext cx="3349515" cy="39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fundamental definition: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/>
              <a:t>σ </a:t>
            </a:r>
            <a:r>
              <a:rPr lang="en-US" sz="1600" baseline="-25000" dirty="0" err="1"/>
              <a:t>instructor.ID</a:t>
            </a:r>
            <a:r>
              <a:rPr lang="en-US" sz="1600" baseline="-25000" dirty="0"/>
              <a:t>=</a:t>
            </a:r>
            <a:r>
              <a:rPr lang="en-US" sz="1600" baseline="-25000" dirty="0" err="1"/>
              <a:t>teaches.ID</a:t>
            </a:r>
            <a:r>
              <a:rPr lang="en-US" sz="1600" dirty="0"/>
              <a:t> (instructor ⨯ teaches) = instructor ⨝ teaches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σ </a:t>
            </a:r>
            <a:r>
              <a:rPr lang="en-US" baseline="-25000" dirty="0" err="1"/>
              <a:t>instructor.ID</a:t>
            </a:r>
            <a:r>
              <a:rPr lang="en-US" baseline="-25000" dirty="0"/>
              <a:t>=</a:t>
            </a:r>
            <a:r>
              <a:rPr lang="en-US" baseline="-25000" dirty="0" err="1"/>
              <a:t>teaches.ID</a:t>
            </a:r>
            <a:r>
              <a:rPr lang="en-US" dirty="0"/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instructor ⨝</a:t>
            </a:r>
            <a:r>
              <a:rPr lang="en-US" baseline="-25000" dirty="0"/>
              <a:t> </a:t>
            </a:r>
            <a:r>
              <a:rPr lang="en-US" baseline="-25000" dirty="0" err="1"/>
              <a:t>instructor.ID</a:t>
            </a:r>
            <a:r>
              <a:rPr lang="en-US" baseline="-25000" dirty="0"/>
              <a:t>&gt;</a:t>
            </a:r>
            <a:r>
              <a:rPr lang="en-US" baseline="-25000" dirty="0" err="1"/>
              <a:t>teaches.ID</a:t>
            </a:r>
            <a:r>
              <a:rPr lang="en-US" dirty="0"/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3D5BBA-1321-174B-A811-371816252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  <a:p>
            <a:pPr lvl="1"/>
            <a:r>
              <a:rPr lang="en-US" dirty="0"/>
              <a:t>T = 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 = (</a:t>
            </a:r>
            <a:r>
              <a:rPr lang="en-US" dirty="0" err="1"/>
              <a:t>a,b,d</a:t>
            </a:r>
            <a:r>
              <a:rPr lang="en-US" dirty="0"/>
              <a:t>)</a:t>
            </a:r>
          </a:p>
          <a:p>
            <a:r>
              <a:rPr lang="en-US" dirty="0"/>
              <a:t>Natural 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=</a:t>
            </a:r>
            <a:r>
              <a:rPr lang="en-US" dirty="0" err="1"/>
              <a:t>S.a</a:t>
            </a:r>
            <a:endParaRPr lang="en-US" dirty="0"/>
          </a:p>
          <a:p>
            <a:pPr lvl="1"/>
            <a:r>
              <a:rPr lang="en-US" dirty="0" err="1"/>
              <a:t>T.b</a:t>
            </a:r>
            <a:r>
              <a:rPr lang="en-US" dirty="0"/>
              <a:t>=</a:t>
            </a:r>
            <a:r>
              <a:rPr lang="en-US" dirty="0" err="1"/>
              <a:t>S.b</a:t>
            </a:r>
            <a:endParaRPr lang="en-US" dirty="0"/>
          </a:p>
          <a:p>
            <a:r>
              <a:rPr lang="en-US" dirty="0" err="1"/>
              <a:t>Equi</a:t>
            </a:r>
            <a:r>
              <a:rPr lang="en-US" dirty="0"/>
              <a:t>-Join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=</a:t>
            </a:r>
            <a:r>
              <a:rPr lang="en-US" dirty="0" err="1"/>
              <a:t>S.a</a:t>
            </a:r>
            <a:endParaRPr lang="en-US" dirty="0"/>
          </a:p>
          <a:p>
            <a:r>
              <a:rPr lang="en-US" dirty="0"/>
              <a:t>Theta-Join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&gt;</a:t>
            </a:r>
            <a:r>
              <a:rPr lang="en-US" dirty="0" err="1"/>
              <a:t>S.a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9C19C-997B-E649-88D2-651A2D20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</a:t>
            </a:r>
          </a:p>
        </p:txBody>
      </p:sp>
    </p:spTree>
    <p:extLst>
      <p:ext uri="{BB962C8B-B14F-4D97-AF65-F5344CB8AC3E}">
        <p14:creationId xmlns:p14="http://schemas.microsoft.com/office/powerpoint/2010/main" val="36433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1CD98-D0D8-2640-A44B-9DB439B86A65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76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577650" cy="636317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15" y="1528227"/>
            <a:ext cx="4577735" cy="26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The preloaded dataset on 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is different from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73910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562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4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Some of these are pretty obscure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Division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Anti-Join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Left semi-join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Right semi-join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Most SQL engines do not support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You can implement them using combinations of JOIN, SELECT, WHERE,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But, I cannot every remember using them in applications I have developed.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Outer JOIN is very useful, but less common. We will cover.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There are also some “patterns” or “terms”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Equijoin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Non-</a:t>
            </a:r>
            <a:r>
              <a:rPr lang="en-US" sz="1200" dirty="0" err="1"/>
              <a:t>equi</a:t>
            </a:r>
            <a:r>
              <a:rPr lang="en-US" sz="1200" dirty="0"/>
              <a:t>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Theta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may ask you to define these terms on some exams because they may be common</a:t>
            </a:r>
            <a:br>
              <a:rPr lang="en-US" sz="1200" dirty="0"/>
            </a:br>
            <a:r>
              <a:rPr lang="en-US" sz="1200" dirty="0"/>
              <a:t>internships/job interview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 (II)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trike="sngStrike" dirty="0">
                <a:solidFill>
                  <a:srgbClr val="FF0000"/>
                </a:solidFill>
              </a:rPr>
              <a:t>Overview of The SQL Query Language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SQL Data Definition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Basic Query Structure of SQL Queries</a:t>
            </a:r>
          </a:p>
          <a:p>
            <a:r>
              <a:rPr lang="en-US" altLang="en-US" dirty="0"/>
              <a:t>Additional Basic Operations</a:t>
            </a:r>
          </a:p>
          <a:p>
            <a:r>
              <a:rPr lang="en-US" altLang="en-US" dirty="0"/>
              <a:t>Set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Null Values</a:t>
            </a:r>
          </a:p>
          <a:p>
            <a:r>
              <a:rPr lang="en-US" altLang="en-US" dirty="0"/>
              <a:t>Aggregate Functions</a:t>
            </a:r>
          </a:p>
          <a:p>
            <a:r>
              <a:rPr lang="en-US" altLang="en-US" dirty="0"/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6172200" y="1962150"/>
            <a:ext cx="21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Covered Last Lecture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 flipV="1">
            <a:off x="4876800" y="1200150"/>
            <a:ext cx="1295400" cy="9466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048000" y="2146816"/>
            <a:ext cx="3124200" cy="1201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0A14-C963-C84D-B082-6984F878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2057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We have to discuss types/domains before</a:t>
            </a:r>
            <a:br>
              <a:rPr lang="en-US" dirty="0"/>
            </a:br>
            <a:r>
              <a:rPr lang="en-US" dirty="0"/>
              <a:t>talking about some of the other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B510C-9F03-5041-B399-4742657A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Additional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11721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Data Types and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8043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All implementations of SQL support a common core, but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375452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67483" y="3181350"/>
            <a:ext cx="8409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CLOBs and BLOBs are very uncommon.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Today applications keep documents, images, CAD files, etc. in “block/object storage.”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database contains just the hyperlinks to the files/content.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7706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These lists are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98017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Relational Model, Relational Algebra (Completion)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Intermediate SQL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Intermediate ER Modeling and SQL Realization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Class Project/Homework Directions/Discussion</a:t>
            </a:r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FC6392F-7CE1-9349-A999-4546EC0FF655}"/>
              </a:ext>
            </a:extLst>
          </p:cNvPr>
          <p:cNvSpPr/>
          <p:nvPr/>
        </p:nvSpPr>
        <p:spPr>
          <a:xfrm>
            <a:off x="4876800" y="3181350"/>
            <a:ext cx="609600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F1972-F4BC-B144-B5AB-12F9540CD844}"/>
              </a:ext>
            </a:extLst>
          </p:cNvPr>
          <p:cNvSpPr txBox="1"/>
          <p:nvPr/>
        </p:nvSpPr>
        <p:spPr>
          <a:xfrm>
            <a:off x="5715000" y="3638550"/>
            <a:ext cx="242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 will cover in recitation.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lists are not complete for the basic groups, and there are some advanced types (JSON, Spatial).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4109405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513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337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Almost all programming languages have similar</a:t>
            </a:r>
            <a:br>
              <a:rPr lang="en-US" sz="1400" dirty="0"/>
            </a:br>
            <a:r>
              <a:rPr lang="en-US" sz="1400" dirty="0"/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407508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2057400"/>
          </a:xfrm>
        </p:spPr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  <a:p>
            <a:endParaRPr lang="en-US" dirty="0"/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43062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4084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Order By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96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C193D-2D18-5C46-90BD-7BB464DB1964}"/>
              </a:ext>
            </a:extLst>
          </p:cNvPr>
          <p:cNvSpPr txBox="1"/>
          <p:nvPr/>
        </p:nvSpPr>
        <p:spPr>
          <a:xfrm>
            <a:off x="1143000" y="3310570"/>
            <a:ext cx="6992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Show notebook for order by example.</a:t>
            </a:r>
          </a:p>
        </p:txBody>
      </p:sp>
    </p:spTree>
    <p:extLst>
      <p:ext uri="{BB962C8B-B14F-4D97-AF65-F5344CB8AC3E}">
        <p14:creationId xmlns:p14="http://schemas.microsoft.com/office/powerpoint/2010/main" val="1964406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43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883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/>
              <a:t>Change in Spring ‘21 course approach based on student feedback: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previously expected students to self-learn SQL, and other concepts.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Lots of material in book, tutorials, etc.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Listening to some present slides is not a good approach. 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You learn by practice, doing,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My lecture focus was on topics that you cannot easily learn from books, tutorials,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End Fall ’20 student feedback expressed dissatisfaction with the approach.</a:t>
            </a:r>
            <a:br>
              <a:rPr lang="en-US" sz="1600" dirty="0"/>
            </a:br>
            <a:r>
              <a:rPr lang="en-US" sz="1600" dirty="0"/>
              <a:t>Lecture material was not covering homework material.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am pivoting to better cover SQL, core concepts, etc.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We did not adequately factor the change in direction into HW 1.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 go through homework problems in recitations.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Any code that I write is a “hint” or “directional guidance.”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Please do not expect to simply transcribe what I type, expect it to work, and then ask me to fix it for you if it does not.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“Getting out over the skis”</a:t>
            </a:r>
          </a:p>
        </p:txBody>
      </p:sp>
    </p:spTree>
    <p:extLst>
      <p:ext uri="{BB962C8B-B14F-4D97-AF65-F5344CB8AC3E}">
        <p14:creationId xmlns:p14="http://schemas.microsoft.com/office/powerpoint/2010/main" val="403047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350">
                <a:solidFill>
                  <a:srgbClr val="000000"/>
                </a:solidFill>
              </a:rPr>
              <a:t>   </a:t>
            </a: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  <a:r>
              <a:rPr lang="en-US" altLang="en-US" sz="1275" dirty="0">
                <a:solidFill>
                  <a:srgbClr val="000000"/>
                </a:solidFill>
              </a:rPr>
              <a:t> </a:t>
            </a:r>
            <a:r>
              <a:rPr lang="en-US" altLang="en-US" sz="1275" i="1" dirty="0" err="1">
                <a:solidFill>
                  <a:srgbClr val="000000"/>
                </a:solidFill>
              </a:rPr>
              <a:t>avg_salary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having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DC468-24F5-F64F-8037-FCCE0E8F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Career batting statistics.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A5210-8822-A048-B196-83B483C1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25042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28A4FF3-5534-EA4B-88F5-2BE2EAD92FB6}"/>
              </a:ext>
            </a:extLst>
          </p:cNvPr>
          <p:cNvSpPr/>
          <p:nvPr/>
        </p:nvSpPr>
        <p:spPr>
          <a:xfrm>
            <a:off x="1752600" y="2952750"/>
            <a:ext cx="6553200" cy="1524000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 to give</a:t>
            </a:r>
            <a:br>
              <a:rPr lang="en-US" dirty="0"/>
            </a:br>
            <a:r>
              <a:rPr lang="en-US" dirty="0"/>
              <a:t>people time to join.</a:t>
            </a:r>
          </a:p>
        </p:txBody>
      </p:sp>
    </p:spTree>
    <p:extLst>
      <p:ext uri="{BB962C8B-B14F-4D97-AF65-F5344CB8AC3E}">
        <p14:creationId xmlns:p14="http://schemas.microsoft.com/office/powerpoint/2010/main" val="3943179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You will also hear terms like 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non-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theta join, semi-join,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180427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98BA3-1E1B-C842-8A1A-75C68618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27D678-5A41-9A4C-84AA-C3D2EBF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81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662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293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521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0152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424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248283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746935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47111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E5972B-2843-C149-BE09-3B87B39C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2794182"/>
            <a:ext cx="1600200" cy="1453969"/>
          </a:xfrm>
        </p:spPr>
        <p:txBody>
          <a:bodyPr/>
          <a:lstStyle/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Operation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01C86-F78F-5041-941D-F0490533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Tables; Derived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3205-778A-5448-B8EF-5375EEB9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3575050" cy="1955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8DD1C-8C61-3443-ABE8-1DCC8B65EB9F}"/>
              </a:ext>
            </a:extLst>
          </p:cNvPr>
          <p:cNvCxnSpPr/>
          <p:nvPr/>
        </p:nvCxnSpPr>
        <p:spPr>
          <a:xfrm>
            <a:off x="1828800" y="1428750"/>
            <a:ext cx="160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ACCCF-7BF8-004D-9949-DF3794142FAF}"/>
              </a:ext>
            </a:extLst>
          </p:cNvPr>
          <p:cNvSpPr/>
          <p:nvPr/>
        </p:nvSpPr>
        <p:spPr>
          <a:xfrm>
            <a:off x="309665" y="444319"/>
            <a:ext cx="266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https://www.w3schools.com/</a:t>
            </a:r>
            <a:r>
              <a:rPr lang="en-US" sz="1000" dirty="0" err="1"/>
              <a:t>sql</a:t>
            </a:r>
            <a:r>
              <a:rPr lang="en-US" sz="1000" dirty="0"/>
              <a:t>/</a:t>
            </a:r>
            <a:r>
              <a:rPr lang="en-US" sz="1000" dirty="0" err="1"/>
              <a:t>sql_select.asp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BB8B-87EF-B64F-98C7-B0FE4FFF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597151"/>
            <a:ext cx="1663700" cy="1803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65266E-94A7-324E-ACB5-DAACCEC3FA5B}"/>
              </a:ext>
            </a:extLst>
          </p:cNvPr>
          <p:cNvCxnSpPr>
            <a:cxnSpLocks/>
          </p:cNvCxnSpPr>
          <p:nvPr/>
        </p:nvCxnSpPr>
        <p:spPr>
          <a:xfrm flipH="1">
            <a:off x="1343025" y="4019551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72E83-FEC6-AA4B-B831-AB32C82C083C}"/>
              </a:ext>
            </a:extLst>
          </p:cNvPr>
          <p:cNvCxnSpPr>
            <a:cxnSpLocks/>
          </p:cNvCxnSpPr>
          <p:nvPr/>
        </p:nvCxnSpPr>
        <p:spPr>
          <a:xfrm flipH="1">
            <a:off x="1647825" y="3486151"/>
            <a:ext cx="457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DAE278-8ACF-2E43-B19F-FF8DDE218428}"/>
              </a:ext>
            </a:extLst>
          </p:cNvPr>
          <p:cNvCxnSpPr>
            <a:cxnSpLocks/>
          </p:cNvCxnSpPr>
          <p:nvPr/>
        </p:nvCxnSpPr>
        <p:spPr>
          <a:xfrm flipH="1">
            <a:off x="1571625" y="2965451"/>
            <a:ext cx="381000" cy="114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E1A1E5-61A4-314D-B13B-0954A6DC8345}"/>
              </a:ext>
            </a:extLst>
          </p:cNvPr>
          <p:cNvSpPr txBox="1"/>
          <p:nvPr/>
        </p:nvSpPr>
        <p:spPr>
          <a:xfrm>
            <a:off x="162842" y="4265458"/>
            <a:ext cx="2509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 exactly what the diagram means but</a:t>
            </a:r>
            <a:br>
              <a:rPr lang="en-US" sz="1100" dirty="0"/>
            </a:br>
            <a:r>
              <a:rPr lang="en-US" sz="1100" dirty="0"/>
              <a:t>it explains the concepts.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7959DF-215F-8E4E-96C1-6A99A6A4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26" y="449374"/>
            <a:ext cx="3264767" cy="172720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F96BD333-2613-8A43-A331-754C220393B7}"/>
              </a:ext>
            </a:extLst>
          </p:cNvPr>
          <p:cNvSpPr txBox="1">
            <a:spLocks/>
          </p:cNvSpPr>
          <p:nvPr/>
        </p:nvSpPr>
        <p:spPr>
          <a:xfrm>
            <a:off x="4307732" y="518898"/>
            <a:ext cx="1600200" cy="1453969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Derived Table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D1466B-CB96-B647-86BA-D1E0D4B06BB1}"/>
              </a:ext>
            </a:extLst>
          </p:cNvPr>
          <p:cNvCxnSpPr>
            <a:cxnSpLocks/>
          </p:cNvCxnSpPr>
          <p:nvPr/>
        </p:nvCxnSpPr>
        <p:spPr>
          <a:xfrm>
            <a:off x="5768174" y="819150"/>
            <a:ext cx="943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D493ED-3D3A-DB4B-9372-8A19E57621EE}"/>
              </a:ext>
            </a:extLst>
          </p:cNvPr>
          <p:cNvCxnSpPr>
            <a:cxnSpLocks/>
          </p:cNvCxnSpPr>
          <p:nvPr/>
        </p:nvCxnSpPr>
        <p:spPr>
          <a:xfrm>
            <a:off x="5867400" y="135255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2F77DA-4999-9347-B215-2510ED7986B5}"/>
              </a:ext>
            </a:extLst>
          </p:cNvPr>
          <p:cNvCxnSpPr>
            <a:cxnSpLocks/>
          </p:cNvCxnSpPr>
          <p:nvPr/>
        </p:nvCxnSpPr>
        <p:spPr>
          <a:xfrm>
            <a:off x="5633126" y="1885950"/>
            <a:ext cx="1224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8DD0B89-A3BC-4245-8A27-F22C86E48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22" y="2150145"/>
            <a:ext cx="3391974" cy="2543981"/>
          </a:xfrm>
          <a:prstGeom prst="rect">
            <a:avLst/>
          </a:prstGeom>
        </p:spPr>
      </p:pic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F199A9D6-DC76-EE45-858C-5B95B10F577C}"/>
              </a:ext>
            </a:extLst>
          </p:cNvPr>
          <p:cNvSpPr txBox="1">
            <a:spLocks/>
          </p:cNvSpPr>
          <p:nvPr/>
        </p:nvSpPr>
        <p:spPr>
          <a:xfrm>
            <a:off x="4366319" y="3240157"/>
            <a:ext cx="2352116" cy="138444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Nodes represent</a:t>
            </a:r>
            <a:br>
              <a:rPr lang="en-US" sz="1400" dirty="0"/>
            </a:br>
            <a:r>
              <a:rPr lang="en-US" sz="1400" dirty="0"/>
              <a:t>relational operations.</a:t>
            </a:r>
          </a:p>
          <a:p>
            <a:r>
              <a:rPr lang="en-US" sz="1400" dirty="0"/>
              <a:t>Arrows represent</a:t>
            </a:r>
            <a:br>
              <a:rPr lang="en-US" sz="1400" dirty="0"/>
            </a:br>
            <a:r>
              <a:rPr lang="en-US" sz="1400" dirty="0"/>
              <a:t>flow of tables.</a:t>
            </a:r>
          </a:p>
        </p:txBody>
      </p:sp>
    </p:spTree>
    <p:extLst>
      <p:ext uri="{BB962C8B-B14F-4D97-AF65-F5344CB8AC3E}">
        <p14:creationId xmlns:p14="http://schemas.microsoft.com/office/powerpoint/2010/main" val="3879363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Set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31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22655-FF7D-EB49-9445-7F5484F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E9B-0C24-4449-9FB0-2DC73669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3233"/>
            <a:ext cx="8077200" cy="41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9820"/>
            <a:ext cx="5735760" cy="2735485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EB5F-5971-E34B-8175-B0D591D75A4C}"/>
              </a:ext>
            </a:extLst>
          </p:cNvPr>
          <p:cNvSpPr txBox="1"/>
          <p:nvPr/>
        </p:nvSpPr>
        <p:spPr>
          <a:xfrm>
            <a:off x="596969" y="2559642"/>
            <a:ext cx="7950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 implementing a project can have duplicate rows. If you do not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want duplicates, you must use the DISTINCT key word.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UNION behaves the other way. It removes duplicates. If you want to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keep the duplicates, you have to select UNION 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SQL engines do not implement INTERSECT and/or EXCEPT,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can implement the function with subqueries, which we will cover soon.</a:t>
            </a:r>
          </a:p>
        </p:txBody>
      </p:sp>
    </p:spTree>
    <p:extLst>
      <p:ext uri="{BB962C8B-B14F-4D97-AF65-F5344CB8AC3E}">
        <p14:creationId xmlns:p14="http://schemas.microsoft.com/office/powerpoint/2010/main" val="3515153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1531"/>
            <a:ext cx="5751386" cy="3677841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union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1500" dirty="0"/>
              <a:t>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intersect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1500" dirty="0"/>
              <a:t>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except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05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– Go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2877055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62624-288D-9F49-8C9B-172DD2A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3841931"/>
            <a:ext cx="8839200" cy="634819"/>
          </a:xfrm>
        </p:spPr>
        <p:txBody>
          <a:bodyPr/>
          <a:lstStyle/>
          <a:p>
            <a:r>
              <a:rPr lang="en-US" sz="1600" dirty="0"/>
              <a:t>UNION vs JOIN can be confusing. Basically, </a:t>
            </a:r>
          </a:p>
          <a:p>
            <a:pPr lvl="1"/>
            <a:r>
              <a:rPr lang="en-US" sz="1400" dirty="0"/>
              <a:t>JOIN puts the tables together “side by side.”</a:t>
            </a:r>
          </a:p>
          <a:p>
            <a:pPr lvl="1"/>
            <a:r>
              <a:rPr lang="en-US" sz="1400" dirty="0"/>
              <a:t>Union puts the tables together “one on top of the </a:t>
            </a:r>
            <a:r>
              <a:rPr lang="en-US" sz="1400" dirty="0" err="1"/>
              <a:t>oter</a:t>
            </a:r>
            <a:r>
              <a:rPr lang="en-US" sz="1400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0409-8DA2-C34F-BA5B-87CA012C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UNION – A Final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BF7E-E2F4-EE40-957A-17A6342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3898446" cy="24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648C-D5E1-E840-B582-C060B90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24" y="666750"/>
            <a:ext cx="407770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4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FF395-F001-EB4C-9EF8-B5080BB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Let’s Practice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You Guessed It.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Over to the Notebook.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It is Baseball and Game of Thrones Time!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09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Sub-Query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67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This is a little cryptic.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think I know what they mean.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There are some operations we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will see later in the material,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 err="1">
                <a:solidFill>
                  <a:srgbClr val="FF0000"/>
                </a:solidFill>
              </a:rPr>
              <a:t>e.g</a:t>
            </a:r>
            <a:r>
              <a:rPr lang="en-US" sz="1600" dirty="0">
                <a:solidFill>
                  <a:srgbClr val="FF0000"/>
                </a:solidFill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230" y="971550"/>
            <a:ext cx="5113970" cy="3657600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72570" y="47163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*, </a:t>
            </a:r>
            <a:r>
              <a:rPr lang="en-US" dirty="0">
                <a:solidFill>
                  <a:srgbClr val="FF0000"/>
                </a:solidFill>
              </a:rPr>
              <a:t>(select name from student where </a:t>
            </a:r>
            <a:r>
              <a:rPr lang="en-US" dirty="0" err="1">
                <a:solidFill>
                  <a:srgbClr val="FF0000"/>
                </a:solidFill>
              </a:rPr>
              <a:t>student.id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takes.id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FF0000"/>
                </a:solidFill>
              </a:rPr>
              <a:t>If in the WHERE: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Depending on the operation.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42349343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1720049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40450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36553652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549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33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56357</TotalTime>
  <Words>9621</Words>
  <Application>Microsoft Macintosh PowerPoint</Application>
  <PresentationFormat>On-screen Show (16:9)</PresentationFormat>
  <Paragraphs>1072</Paragraphs>
  <Slides>129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129</vt:i4>
      </vt:variant>
    </vt:vector>
  </HeadingPairs>
  <TitlesOfParts>
    <vt:vector size="144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2_db-5-grey</vt:lpstr>
      <vt:lpstr>4_db-5-grey</vt:lpstr>
      <vt:lpstr>5_db-5-grey</vt:lpstr>
      <vt:lpstr>PowerPoint Presentation</vt:lpstr>
      <vt:lpstr>PowerPoint Presentation</vt:lpstr>
      <vt:lpstr>PowerPoint Presentation</vt:lpstr>
      <vt:lpstr>Contents</vt:lpstr>
      <vt:lpstr>PowerPoint Presentation</vt:lpstr>
      <vt:lpstr>Homework 1 – “Getting out over the skis”</vt:lpstr>
      <vt:lpstr>Piazza Questions</vt:lpstr>
      <vt:lpstr>Result Tables; Derived Tables</vt:lpstr>
      <vt:lpstr>PowerPoint Presentation</vt:lpstr>
      <vt:lpstr>PowerPoint Presentation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Types of JOIN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PowerPoint Presentation</vt:lpstr>
      <vt:lpstr>Outline</vt:lpstr>
      <vt:lpstr>Additional Operations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Example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Set Operations</vt:lpstr>
      <vt:lpstr>Set Operations (Cont.)</vt:lpstr>
      <vt:lpstr>Set Operations</vt:lpstr>
      <vt:lpstr>Let’s Practice – Go to the Notebook</vt:lpstr>
      <vt:lpstr>JOIN and UNION – A Final Word</vt:lpstr>
      <vt:lpstr>PowerPoint Presentation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Backup</vt:lpstr>
      <vt:lpstr>Left JOIN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Harry Potter Character Information Application (Reminder)</vt:lpstr>
      <vt:lpstr>Next Steps in the Plan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615</cp:revision>
  <cp:lastPrinted>2018-11-15T21:01:50Z</cp:lastPrinted>
  <dcterms:created xsi:type="dcterms:W3CDTF">2010-04-12T23:12:02Z</dcterms:created>
  <dcterms:modified xsi:type="dcterms:W3CDTF">2021-02-02T11:49:23Z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